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81" r:id="rId5"/>
    <p:sldId id="260" r:id="rId6"/>
    <p:sldId id="262" r:id="rId7"/>
    <p:sldId id="261" r:id="rId8"/>
    <p:sldId id="263" r:id="rId9"/>
    <p:sldId id="273" r:id="rId10"/>
    <p:sldId id="264" r:id="rId11"/>
    <p:sldId id="276" r:id="rId12"/>
    <p:sldId id="275" r:id="rId13"/>
    <p:sldId id="267" r:id="rId14"/>
    <p:sldId id="280" r:id="rId15"/>
    <p:sldId id="265" r:id="rId16"/>
    <p:sldId id="269" r:id="rId17"/>
    <p:sldId id="266" r:id="rId18"/>
    <p:sldId id="270" r:id="rId19"/>
    <p:sldId id="271" r:id="rId20"/>
    <p:sldId id="272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00"/>
    <a:srgbClr val="00FFFF"/>
    <a:srgbClr val="00FF00"/>
    <a:srgbClr val="0000FF"/>
    <a:srgbClr val="990099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886195A-6CA2-AD4B-BFE0-E69538C29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0"/>
            <a:ext cx="3886200" cy="274320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smtClean="0"/>
              <a:t>Click to edit Master title style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F5E8110-F36E-DB4F-A4A3-D32AB090D28A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66DAFCA-9308-AD47-A307-64366932B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3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2C94-BBB9-6E4C-9224-373D90ABD2DC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4B9F9-1F3F-3A41-A4A5-15C3BC0E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1809750" cy="57451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81000"/>
            <a:ext cx="5276850" cy="57451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2018-D7EF-F748-AF56-0B373AF4B146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9A6E-1849-1046-B908-3C68D29B2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E653-AD75-8B4B-96B8-D3CE737DB6C5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AB83-142E-1346-A596-7521F9FC6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5BCF1-B3B9-9142-8BA9-C807CCBB336F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9022-A928-6740-A1D7-C3A3CA8C1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854ED-7442-A947-AE00-DC3BB50D7BCD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43821-C243-E245-8E7B-BADE97C08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C4BE-9ED0-3649-8324-FFC8096A3296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C6E7-6944-A84A-B982-B82A6C1E7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0D488-D538-CF4B-B014-682226F0FE66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0D76-1B1D-2E47-8C55-29F238298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83845-903B-1F47-8535-46913F3BD3CB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6C10-A768-B64A-ACCA-EB00E4619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C9A8-8984-CA4F-8613-4D8791E4579D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8BF1-C6BF-EF4F-BCF5-ECB123316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9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FE4CB-C3EF-1C40-A4F8-B6ECB996412F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7A6F-29B0-B343-8E27-49E41C787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3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239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209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  <a:latin typeface="Verdana" charset="0"/>
                <a:cs typeface="+mn-cs"/>
              </a:defRPr>
            </a:lvl1pPr>
          </a:lstStyle>
          <a:p>
            <a:pPr>
              <a:defRPr/>
            </a:pPr>
            <a:fld id="{8FF7F48F-0D37-E348-BA4D-46975A9E4FB7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00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660066"/>
                </a:solidFill>
                <a:latin typeface="Verdana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381750"/>
            <a:ext cx="685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660066"/>
                </a:solidFill>
                <a:latin typeface="Verdana" charset="0"/>
                <a:cs typeface="+mn-cs"/>
              </a:defRPr>
            </a:lvl1pPr>
          </a:lstStyle>
          <a:p>
            <a:pPr>
              <a:defRPr/>
            </a:pPr>
            <a:fld id="{66A1619E-58C9-9F40-B0A5-1E9AC360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8013"/>
            <a:ext cx="1790700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heatretrain.co.uk/wp-content/uploads/2013/02/IMG_5776b.jpg" TargetMode="External"/><Relationship Id="rId4" Type="http://schemas.openxmlformats.org/officeDocument/2006/relationships/hyperlink" Target="http://alexforyou.com/drama_for_kids" TargetMode="External"/><Relationship Id="rId5" Type="http://schemas.openxmlformats.org/officeDocument/2006/relationships/hyperlink" Target="http://oneworldcamp.com/blog/wp-content/uploads/2013/12/cute_kids_cute_play-1440x900.jpg" TargetMode="External"/><Relationship Id="rId6" Type="http://schemas.openxmlformats.org/officeDocument/2006/relationships/hyperlink" Target="http://www.culturart.co.uk/portuguese-on-the-rise-why-should-you-learn-portuguese/" TargetMode="External"/><Relationship Id="rId7" Type="http://schemas.openxmlformats.org/officeDocument/2006/relationships/hyperlink" Target="http://creativemovements.blogspot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letelykidsrichmond.com/wp-content/uploads/2012/10/theatre-pic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smtClean="0">
                <a:cs typeface="+mj-cs"/>
              </a:rPr>
              <a:t>PED2140Drama</a:t>
            </a:r>
            <a:endParaRPr lang="en-US" sz="6600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Walks/</a:t>
            </a:r>
            <a:r>
              <a:rPr lang="en-US" dirty="0" smtClean="0"/>
              <a:t>Freeze</a:t>
            </a:r>
          </a:p>
          <a:p>
            <a:pPr lvl="1"/>
            <a:r>
              <a:rPr lang="en-US" dirty="0"/>
              <a:t> Animals (snake…butterfly…FREEZE…caterpillar…eagle…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Seasonal Activity (go fishing, carve a pumpkin, ice skate, </a:t>
            </a:r>
            <a:r>
              <a:rPr lang="en-US" dirty="0" err="1"/>
              <a:t>etc</a:t>
            </a:r>
            <a:r>
              <a:rPr lang="en-US" dirty="0"/>
              <a:t>) **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Tableau</a:t>
            </a:r>
          </a:p>
          <a:p>
            <a:pPr lvl="1"/>
            <a:r>
              <a:rPr lang="en-US" dirty="0" smtClean="0"/>
              <a:t>A frozen picture composed of people.</a:t>
            </a:r>
          </a:p>
          <a:p>
            <a:pPr marL="0" lvl="0" indent="0">
              <a:buNone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5E653-AD75-8B4B-96B8-D3CE737DB6C5}" type="datetime1">
              <a:rPr lang="en-US" smtClean="0"/>
              <a:pPr>
                <a:defRPr/>
              </a:pPr>
              <a:t>2015-02-10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cture 9" descr="liberty-leading-the-people-80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671526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8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5E653-AD75-8B4B-96B8-D3CE737DB6C5}" type="datetime1">
              <a:rPr lang="en-US" smtClean="0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 descr="DaVinci_LastSu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" y="914400"/>
            <a:ext cx="9144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5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239000" cy="5867400"/>
          </a:xfrm>
        </p:spPr>
        <p:txBody>
          <a:bodyPr/>
          <a:lstStyle/>
          <a:p>
            <a:pPr lvl="0"/>
            <a:r>
              <a:rPr lang="en-US" dirty="0"/>
              <a:t>The Stage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err="1"/>
              <a:t>ComPOSITION</a:t>
            </a:r>
            <a:r>
              <a:rPr lang="en-US" dirty="0"/>
              <a:t> and </a:t>
            </a:r>
            <a:r>
              <a:rPr lang="en-US" dirty="0" smtClean="0"/>
              <a:t>levels:</a:t>
            </a:r>
          </a:p>
          <a:p>
            <a:pPr lvl="1"/>
            <a:r>
              <a:rPr lang="en-US" dirty="0" smtClean="0"/>
              <a:t>Vary </a:t>
            </a:r>
            <a:r>
              <a:rPr lang="en-US" dirty="0"/>
              <a:t>levels:  lying, sitting on floor, kneeling, sitting, standing, </a:t>
            </a:r>
            <a:r>
              <a:rPr lang="en-US" dirty="0" smtClean="0"/>
              <a:t>stretching.</a:t>
            </a:r>
          </a:p>
          <a:p>
            <a:pPr lvl="1"/>
            <a:r>
              <a:rPr lang="en-US" dirty="0" smtClean="0"/>
              <a:t>Focus</a:t>
            </a:r>
            <a:endParaRPr lang="en-US" dirty="0"/>
          </a:p>
          <a:p>
            <a:pPr lvl="1"/>
            <a:r>
              <a:rPr lang="en-US" dirty="0" smtClean="0"/>
              <a:t>Direction</a:t>
            </a:r>
            <a:endParaRPr lang="en-US" dirty="0"/>
          </a:p>
          <a:p>
            <a:pPr lvl="1"/>
            <a:r>
              <a:rPr lang="en-US" dirty="0" smtClean="0"/>
              <a:t>Triangle </a:t>
            </a:r>
            <a:r>
              <a:rPr lang="en-US" dirty="0"/>
              <a:t>groupings:   </a:t>
            </a:r>
          </a:p>
          <a:p>
            <a:r>
              <a:rPr lang="en-US" dirty="0"/>
              <a:t>Tableaux/artistic composition at critical points.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2743200" cy="251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096000" y="5029200"/>
            <a:ext cx="609600" cy="685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239000" y="5105400"/>
            <a:ext cx="1066800" cy="609600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9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239000" cy="990600"/>
          </a:xfrm>
        </p:spPr>
        <p:txBody>
          <a:bodyPr/>
          <a:lstStyle/>
          <a:p>
            <a:r>
              <a:rPr lang="en-CA" dirty="0" smtClean="0"/>
              <a:t>Class tableau…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7543800" cy="4876800"/>
          </a:xfrm>
        </p:spPr>
        <p:txBody>
          <a:bodyPr/>
          <a:lstStyle/>
          <a:p>
            <a:pPr marL="0" lvl="1" indent="0">
              <a:buNone/>
            </a:pPr>
            <a:endParaRPr lang="en-US" dirty="0"/>
          </a:p>
          <a:p>
            <a:r>
              <a:rPr lang="en-CA" dirty="0" smtClean="0"/>
              <a:t>A volunteer is selected.</a:t>
            </a:r>
          </a:p>
          <a:p>
            <a:r>
              <a:rPr lang="en-CA" dirty="0" smtClean="0"/>
              <a:t>Prof directs whole group to form a frozen picture of the sport of their choice.</a:t>
            </a:r>
          </a:p>
          <a:p>
            <a:r>
              <a:rPr lang="en-CA" dirty="0" smtClean="0"/>
              <a:t>Prof leaves room.</a:t>
            </a:r>
          </a:p>
          <a:p>
            <a:r>
              <a:rPr lang="en-CA" dirty="0" smtClean="0"/>
              <a:t>Students plan.</a:t>
            </a:r>
          </a:p>
          <a:p>
            <a:r>
              <a:rPr lang="en-CA" dirty="0" smtClean="0"/>
              <a:t>Volunteer invites prof back in.</a:t>
            </a:r>
          </a:p>
          <a:p>
            <a:r>
              <a:rPr lang="en-CA" dirty="0" smtClean="0"/>
              <a:t>Prof examines the picture –guesses sport.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5E653-AD75-8B4B-96B8-D3CE737DB6C5}" type="datetime1">
              <a:rPr lang="en-US" smtClean="0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3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581400"/>
            <a:ext cx="7239000" cy="4525963"/>
          </a:xfrm>
        </p:spPr>
        <p:txBody>
          <a:bodyPr/>
          <a:lstStyle/>
          <a:p>
            <a:pPr lvl="0"/>
            <a:r>
              <a:rPr lang="en-US" dirty="0"/>
              <a:t>60 second talk – give topic, student talks for 60 seconds.</a:t>
            </a:r>
          </a:p>
          <a:p>
            <a:pPr lvl="0"/>
            <a:r>
              <a:rPr lang="en-US" dirty="0"/>
              <a:t>Coral Speaking – </a:t>
            </a:r>
            <a:endParaRPr lang="en-US" dirty="0" smtClean="0"/>
          </a:p>
          <a:p>
            <a:pPr lvl="1"/>
            <a:r>
              <a:rPr lang="en-US" dirty="0" smtClean="0"/>
              <a:t>Unison</a:t>
            </a:r>
            <a:r>
              <a:rPr lang="en-US" dirty="0"/>
              <a:t>, Antiphonal (2 groups), Cumulative (adding voices), </a:t>
            </a:r>
            <a:r>
              <a:rPr lang="en-US" dirty="0" smtClean="0"/>
              <a:t>Solo</a:t>
            </a:r>
            <a:r>
              <a:rPr lang="en-US" dirty="0"/>
              <a:t>, Line Around (each line by a different reader).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5E653-AD75-8B4B-96B8-D3CE737DB6C5}" type="datetime1">
              <a:rPr lang="en-US" smtClean="0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IMG_5776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"/>
            <a:ext cx="404801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06"/>
            <a:ext cx="7772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Cumulative </a:t>
            </a:r>
            <a:r>
              <a:rPr lang="en-US" dirty="0"/>
              <a:t>Choral </a:t>
            </a:r>
            <a:r>
              <a:rPr lang="en-US" dirty="0" smtClean="0"/>
              <a:t>Technique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200" dirty="0" smtClean="0"/>
              <a:t>   #</a:t>
            </a:r>
            <a:r>
              <a:rPr lang="en-US" sz="2200" dirty="0"/>
              <a:t>1 </a:t>
            </a:r>
            <a:r>
              <a:rPr lang="en-US" sz="2200" dirty="0" smtClean="0"/>
              <a:t>  – </a:t>
            </a:r>
            <a:r>
              <a:rPr lang="en-US" sz="2200" dirty="0"/>
              <a:t>I have a </a:t>
            </a:r>
            <a:r>
              <a:rPr lang="en-US" sz="2200" dirty="0" err="1"/>
              <a:t>band-aid</a:t>
            </a:r>
            <a:r>
              <a:rPr lang="en-US" sz="2200" dirty="0"/>
              <a:t> on my finger.</a:t>
            </a:r>
          </a:p>
          <a:p>
            <a:r>
              <a:rPr lang="en-US" sz="2200" dirty="0"/>
              <a:t> </a:t>
            </a:r>
            <a:r>
              <a:rPr lang="en-US" sz="2200" dirty="0" smtClean="0"/>
              <a:t>1 </a:t>
            </a:r>
            <a:r>
              <a:rPr lang="en-US" sz="2200" dirty="0"/>
              <a:t>– 3 – One on my knee / and one on my nose, 1 – 5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1 </a:t>
            </a:r>
            <a:r>
              <a:rPr lang="en-US" sz="2200" dirty="0"/>
              <a:t>– 7 – One on my heel / and two on my shoulder, 1 – 9</a:t>
            </a:r>
          </a:p>
          <a:p>
            <a:r>
              <a:rPr lang="en-US" sz="2200" dirty="0"/>
              <a:t>1 – 11 – Three on my elbow / and nine on my toes, 1 – 13 </a:t>
            </a:r>
          </a:p>
          <a:p>
            <a:r>
              <a:rPr lang="en-US" sz="2200" dirty="0"/>
              <a:t>1 – 15 – Two on my wrists / and one on my ankle. 1 – 17 </a:t>
            </a:r>
          </a:p>
          <a:p>
            <a:r>
              <a:rPr lang="en-US" sz="2200" dirty="0"/>
              <a:t>1 – 19 – One on my chin / and one on my thigh, 1 – 21</a:t>
            </a:r>
          </a:p>
          <a:p>
            <a:r>
              <a:rPr lang="en-US" sz="2200" dirty="0"/>
              <a:t>1 – 23 – Four on my belly / and five on my bottom, 1 – 25</a:t>
            </a:r>
          </a:p>
          <a:p>
            <a:r>
              <a:rPr lang="en-US" sz="2200" dirty="0"/>
              <a:t>1 – 27 – One on my forehead / and one on my eye 1 – 29</a:t>
            </a:r>
          </a:p>
          <a:p>
            <a:r>
              <a:rPr lang="en-US" sz="2200" dirty="0"/>
              <a:t>1 – 31 – One on my neck / and in case I might need ‘</a:t>
            </a:r>
            <a:r>
              <a:rPr lang="en-US" sz="2200" dirty="0" err="1"/>
              <a:t>em</a:t>
            </a:r>
            <a:r>
              <a:rPr lang="en-US" sz="2200" dirty="0"/>
              <a:t>, 1 – 33</a:t>
            </a:r>
          </a:p>
          <a:p>
            <a:r>
              <a:rPr lang="en-US" sz="2200" dirty="0"/>
              <a:t>1 – 35 – I have a box of thirty more.</a:t>
            </a:r>
          </a:p>
          <a:p>
            <a:r>
              <a:rPr lang="en-US" sz="2200" dirty="0"/>
              <a:t>1 – 37 – But oh! I do think it’s sort of a pity </a:t>
            </a:r>
          </a:p>
          <a:p>
            <a:r>
              <a:rPr lang="en-US" sz="2200" dirty="0"/>
              <a:t>All – I don’t have a cut or a sore!</a:t>
            </a:r>
          </a:p>
          <a:p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1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Portrait conversations *</a:t>
            </a:r>
          </a:p>
          <a:p>
            <a:pPr lvl="0"/>
            <a:r>
              <a:rPr lang="en-US" dirty="0"/>
              <a:t>Charades</a:t>
            </a:r>
          </a:p>
          <a:p>
            <a:pPr lvl="0"/>
            <a:r>
              <a:rPr lang="en-US" dirty="0"/>
              <a:t>Deal-a-Drama **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5E653-AD75-8B4B-96B8-D3CE737DB6C5}" type="datetime1">
              <a:rPr lang="en-US" smtClean="0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0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3" name="Picture 1" descr="img_warhol_self-portrait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mona-lis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6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40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097" name="Picture 1" descr="einstein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b="8319"/>
          <a:stretch>
            <a:fillRect/>
          </a:stretch>
        </p:blipFill>
        <p:spPr bwMode="auto">
          <a:xfrm>
            <a:off x="228600" y="838200"/>
            <a:ext cx="5118841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uzu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50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0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131644-B9F9-A545-8C27-436B82F42427}" type="datetime1">
              <a:rPr lang="en-US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75289-3C14-EA44-9F10-A64A07942A1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Drama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239000" cy="4525963"/>
          </a:xfrm>
        </p:spPr>
        <p:txBody>
          <a:bodyPr/>
          <a:lstStyle/>
          <a:p>
            <a:r>
              <a:rPr lang="en-US" sz="2400" i="1" dirty="0" smtClean="0"/>
              <a:t>Theater:  </a:t>
            </a:r>
          </a:p>
          <a:p>
            <a:pPr lvl="1"/>
            <a:r>
              <a:rPr lang="en-US" sz="2400" dirty="0" smtClean="0"/>
              <a:t>Concerned </a:t>
            </a:r>
            <a:r>
              <a:rPr lang="en-US" sz="2400" dirty="0"/>
              <a:t>with communications between actors and audience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</a:p>
          <a:p>
            <a:r>
              <a:rPr lang="en-US" sz="2400" i="1" dirty="0"/>
              <a:t>Drama:</a:t>
            </a:r>
            <a:r>
              <a:rPr lang="en-US" sz="2400" dirty="0"/>
              <a:t>	 </a:t>
            </a:r>
            <a:endParaRPr lang="en-US" sz="2400" dirty="0" smtClean="0"/>
          </a:p>
          <a:p>
            <a:pPr lvl="1"/>
            <a:r>
              <a:rPr lang="en-US" sz="2400" dirty="0" smtClean="0"/>
              <a:t>Concerned </a:t>
            </a:r>
            <a:r>
              <a:rPr lang="en-US" sz="2400" dirty="0"/>
              <a:t>with the experience of the participants.</a:t>
            </a:r>
          </a:p>
          <a:p>
            <a:r>
              <a:rPr lang="en-US" sz="2400" dirty="0"/>
              <a:t> </a:t>
            </a:r>
            <a:r>
              <a:rPr lang="en-US" sz="2400" i="1" dirty="0" smtClean="0"/>
              <a:t>Creative</a:t>
            </a:r>
            <a:r>
              <a:rPr lang="en-US" sz="2400" i="1" dirty="0"/>
              <a:t>/educational </a:t>
            </a:r>
            <a:r>
              <a:rPr lang="en-US" sz="2400" i="1" dirty="0" smtClean="0"/>
              <a:t>Drama: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rgbClr val="990099"/>
                </a:solidFill>
              </a:rPr>
              <a:t>Participant </a:t>
            </a:r>
            <a:r>
              <a:rPr lang="en-US" sz="2400" dirty="0">
                <a:solidFill>
                  <a:srgbClr val="990099"/>
                </a:solidFill>
              </a:rPr>
              <a:t>and process centered, with the teacher </a:t>
            </a:r>
            <a:r>
              <a:rPr lang="en-US" sz="2400" dirty="0" smtClean="0">
                <a:solidFill>
                  <a:srgbClr val="990099"/>
                </a:solidFill>
              </a:rPr>
              <a:t>guiding </a:t>
            </a:r>
            <a:r>
              <a:rPr lang="en-US" sz="2400" dirty="0">
                <a:solidFill>
                  <a:srgbClr val="990099"/>
                </a:solidFill>
              </a:rPr>
              <a:t>students through explorations of personal experiences, social issues, or pieces of literature</a:t>
            </a:r>
            <a:r>
              <a:rPr lang="en-US" sz="2400" dirty="0"/>
              <a:t>.	</a:t>
            </a:r>
            <a:r>
              <a:rPr lang="en-US" sz="2400" dirty="0" smtClean="0"/>
              <a:t>   </a:t>
            </a:r>
            <a:r>
              <a:rPr lang="en-US" dirty="0" smtClean="0"/>
              <a:t>		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(2001</a:t>
            </a:r>
            <a:r>
              <a:rPr lang="en-US" sz="2000" dirty="0"/>
              <a:t>, Cornett &amp; </a:t>
            </a:r>
            <a:r>
              <a:rPr lang="en-US" sz="2000" dirty="0" err="1"/>
              <a:t>Smithrim</a:t>
            </a:r>
            <a:r>
              <a:rPr lang="en-US" sz="2000" dirty="0"/>
              <a:t>, p.213)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3" name="Picture 2" descr="theatre-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276600" cy="223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8246" b="8246"/>
          <a:stretch>
            <a:fillRect/>
          </a:stretch>
        </p:blipFill>
        <p:spPr>
          <a:xfrm>
            <a:off x="228600" y="304800"/>
            <a:ext cx="5850106" cy="3657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5" name="Picture 1" descr="74978-004-AE7002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1676400"/>
            <a:ext cx="375126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0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5E653-AD75-8B4B-96B8-D3CE737DB6C5}" type="datetime1">
              <a:rPr lang="en-US" smtClean="0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 descr="48f4aee206066bb1a7455ab3583313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5874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0200" y="1295400"/>
            <a:ext cx="7239000" cy="4525963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Wizard of Oz:  </a:t>
            </a:r>
            <a:r>
              <a:rPr lang="en-US" sz="2000" dirty="0">
                <a:hlinkClick r:id="rId2"/>
              </a:rPr>
              <a:t>http://www.completelykidsrichmond.com/wp-content/uploads/2012/10/theatre-pic.jpg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Girl actor: </a:t>
            </a:r>
            <a:r>
              <a:rPr lang="en-US" sz="2000" dirty="0">
                <a:hlinkClick r:id="rId3"/>
              </a:rPr>
              <a:t>http://theatretrain.co.uk/wp-content/uploads/2013/02/IMG_5776b.jpg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Drama kids: </a:t>
            </a:r>
            <a:r>
              <a:rPr lang="en-US" sz="2000" dirty="0">
                <a:hlinkClick r:id="rId4"/>
              </a:rPr>
              <a:t>http://alexforyou.com/drama_for_kids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Kid goggles: </a:t>
            </a:r>
            <a:r>
              <a:rPr lang="en-US" sz="2000" dirty="0">
                <a:hlinkClick r:id="rId5"/>
              </a:rPr>
              <a:t>http://oneworldcamp.com/blog/wp-content/uploads/2013/12/cute_kids_cute_play-1440x900.jpg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Drama talking bubbles: </a:t>
            </a:r>
            <a:r>
              <a:rPr lang="en-US" sz="2000" dirty="0">
                <a:hlinkClick r:id="rId6"/>
              </a:rPr>
              <a:t>http://www.culturart.co.uk/portuguese-on-the-rise-why-should-you-learn-portuguese/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Keep calm… </a:t>
            </a:r>
            <a:r>
              <a:rPr lang="en-US" sz="2000" dirty="0">
                <a:hlinkClick r:id="rId7"/>
              </a:rPr>
              <a:t>http://creativemovements.blogspot.ca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83845-903B-1F47-8535-46913F3BD3CB}" type="datetime1">
              <a:rPr lang="en-US" smtClean="0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16C10-A768-B64A-ACCA-EB00E4619F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239000" cy="990600"/>
          </a:xfrm>
        </p:spPr>
        <p:txBody>
          <a:bodyPr/>
          <a:lstStyle/>
          <a:p>
            <a:r>
              <a:rPr lang="en-US" dirty="0" smtClean="0"/>
              <a:t>Dramatic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8001000" cy="6781800"/>
          </a:xfrm>
        </p:spPr>
        <p:txBody>
          <a:bodyPr/>
          <a:lstStyle/>
          <a:p>
            <a:r>
              <a:rPr lang="en-US" sz="2400" i="1" dirty="0"/>
              <a:t>Use of body:</a:t>
            </a:r>
            <a:r>
              <a:rPr lang="en-US" sz="2400" dirty="0"/>
              <a:t>		</a:t>
            </a:r>
            <a:endParaRPr lang="en-US" sz="2400" dirty="0" smtClean="0"/>
          </a:p>
          <a:p>
            <a:pPr lvl="1"/>
            <a:r>
              <a:rPr lang="en-US" sz="2000" dirty="0" smtClean="0"/>
              <a:t>Control</a:t>
            </a:r>
            <a:r>
              <a:rPr lang="en-US" sz="2000" dirty="0"/>
              <a:t>, coordination, energy, sensory awareness, gesture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expression</a:t>
            </a:r>
            <a:r>
              <a:rPr lang="en-US" sz="2000" dirty="0"/>
              <a:t>, nonverbal communication.</a:t>
            </a:r>
          </a:p>
          <a:p>
            <a:r>
              <a:rPr lang="en-US" sz="2400" dirty="0"/>
              <a:t> </a:t>
            </a:r>
            <a:r>
              <a:rPr lang="en-US" sz="2400" i="1" dirty="0" smtClean="0"/>
              <a:t>Verbal </a:t>
            </a:r>
            <a:r>
              <a:rPr lang="en-US" sz="2400" i="1" dirty="0"/>
              <a:t>expression:</a:t>
            </a:r>
            <a:r>
              <a:rPr lang="en-US" sz="2400" dirty="0"/>
              <a:t>	</a:t>
            </a:r>
            <a:endParaRPr lang="en-US" sz="2400" dirty="0" smtClean="0"/>
          </a:p>
          <a:p>
            <a:pPr lvl="1"/>
            <a:r>
              <a:rPr lang="en-US" sz="2000" dirty="0" smtClean="0"/>
              <a:t>Clarity</a:t>
            </a:r>
            <a:r>
              <a:rPr lang="en-US" sz="2000" dirty="0"/>
              <a:t>, volume, tone, pitch, emphasis, pause, fluency</a:t>
            </a:r>
            <a:r>
              <a:rPr lang="en-US" sz="2000" dirty="0" smtClean="0"/>
              <a:t>, improvising </a:t>
            </a:r>
            <a:r>
              <a:rPr lang="en-US" sz="2000" dirty="0"/>
              <a:t>dialogue.</a:t>
            </a:r>
          </a:p>
          <a:p>
            <a:r>
              <a:rPr lang="en-US" sz="2400" dirty="0"/>
              <a:t> </a:t>
            </a:r>
            <a:r>
              <a:rPr lang="en-US" sz="2400" i="1" dirty="0" smtClean="0"/>
              <a:t>Focus</a:t>
            </a:r>
            <a:r>
              <a:rPr lang="en-US" sz="2400" i="1" dirty="0"/>
              <a:t>:</a:t>
            </a:r>
            <a:r>
              <a:rPr lang="en-US" sz="2400" dirty="0"/>
              <a:t>		</a:t>
            </a:r>
            <a:endParaRPr lang="en-US" sz="2400" dirty="0" smtClean="0"/>
          </a:p>
          <a:p>
            <a:pPr lvl="1"/>
            <a:r>
              <a:rPr lang="en-US" sz="2000" dirty="0" smtClean="0"/>
              <a:t>Concentration</a:t>
            </a:r>
            <a:r>
              <a:rPr lang="en-US" sz="2000" dirty="0"/>
              <a:t>, involvement, believability, following direction.</a:t>
            </a:r>
          </a:p>
          <a:p>
            <a:r>
              <a:rPr lang="en-US" sz="2400" dirty="0"/>
              <a:t> </a:t>
            </a:r>
            <a:r>
              <a:rPr lang="en-US" sz="2400" i="1" dirty="0" smtClean="0"/>
              <a:t>Imagination</a:t>
            </a:r>
            <a:r>
              <a:rPr lang="en-US" sz="2400" i="1" dirty="0"/>
              <a:t>:	</a:t>
            </a:r>
            <a:r>
              <a:rPr lang="en-US" sz="2400" dirty="0"/>
              <a:t>	</a:t>
            </a:r>
            <a:endParaRPr lang="en-US" sz="2400" dirty="0" smtClean="0"/>
          </a:p>
          <a:p>
            <a:pPr lvl="1"/>
            <a:r>
              <a:rPr lang="en-US" sz="2000" dirty="0" smtClean="0"/>
              <a:t>Flexible</a:t>
            </a:r>
            <a:r>
              <a:rPr lang="en-US" sz="2000" dirty="0"/>
              <a:t>, creative, contribution, elaboration, spontaneity.</a:t>
            </a:r>
          </a:p>
          <a:p>
            <a:r>
              <a:rPr lang="en-US" sz="2400" dirty="0"/>
              <a:t> </a:t>
            </a:r>
            <a:r>
              <a:rPr lang="en-US" sz="2400" i="1" dirty="0" smtClean="0"/>
              <a:t>Evaluation</a:t>
            </a:r>
            <a:r>
              <a:rPr lang="en-US" sz="2400" i="1" dirty="0"/>
              <a:t>:</a:t>
            </a:r>
            <a:r>
              <a:rPr lang="en-US" sz="2400" dirty="0"/>
              <a:t>		</a:t>
            </a:r>
            <a:endParaRPr lang="en-US" sz="2400" dirty="0" smtClean="0"/>
          </a:p>
          <a:p>
            <a:pPr lvl="1"/>
            <a:r>
              <a:rPr lang="en-US" sz="2000" dirty="0" smtClean="0"/>
              <a:t>Giving </a:t>
            </a:r>
            <a:r>
              <a:rPr lang="en-US" sz="2000" dirty="0"/>
              <a:t>constructive feedback, taking others’ suggestions, </a:t>
            </a:r>
            <a:r>
              <a:rPr lang="en-US" sz="2000" dirty="0" smtClean="0"/>
              <a:t>self</a:t>
            </a:r>
            <a:r>
              <a:rPr lang="en-US" sz="2000" dirty="0"/>
              <a:t>-evaluation, adaptation of own behavior.</a:t>
            </a:r>
          </a:p>
          <a:p>
            <a:r>
              <a:rPr lang="en-US" sz="2400" dirty="0"/>
              <a:t> </a:t>
            </a:r>
            <a:r>
              <a:rPr lang="en-US" sz="2400" i="1" dirty="0" smtClean="0"/>
              <a:t>Social </a:t>
            </a:r>
            <a:r>
              <a:rPr lang="en-US" sz="2400" i="1" dirty="0"/>
              <a:t>skills and audience </a:t>
            </a:r>
            <a:r>
              <a:rPr lang="en-US" sz="2400" i="1" dirty="0" smtClean="0"/>
              <a:t>etiquette:</a:t>
            </a:r>
            <a:endParaRPr lang="en-US" sz="2400" dirty="0"/>
          </a:p>
          <a:p>
            <a:pPr lvl="1"/>
            <a:r>
              <a:rPr lang="en-US" sz="2000" dirty="0" smtClean="0"/>
              <a:t>Cooperative</a:t>
            </a:r>
            <a:r>
              <a:rPr lang="en-US" sz="2000" dirty="0"/>
              <a:t>, attending, listening, responding appropriately to others.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2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5E653-AD75-8B4B-96B8-D3CE737DB6C5}" type="datetime1">
              <a:rPr lang="en-US" smtClean="0"/>
              <a:pPr>
                <a:defRPr/>
              </a:pPr>
              <a:t>2015-02-10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drama-wordl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8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990600"/>
          </a:xfrm>
        </p:spPr>
        <p:txBody>
          <a:bodyPr/>
          <a:lstStyle/>
          <a:p>
            <a:r>
              <a:rPr lang="en-US" dirty="0" smtClean="0"/>
              <a:t>How to integrate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5867400" cy="4525963"/>
          </a:xfrm>
        </p:spPr>
        <p:txBody>
          <a:bodyPr/>
          <a:lstStyle/>
          <a:p>
            <a:r>
              <a:rPr lang="en-US" dirty="0"/>
              <a:t>Create an aesthetic environment that supports all the arts.</a:t>
            </a:r>
          </a:p>
          <a:p>
            <a:r>
              <a:rPr lang="en-US" dirty="0"/>
              <a:t>Teach drama skills and concepts.</a:t>
            </a:r>
          </a:p>
          <a:p>
            <a:r>
              <a:rPr lang="en-US" dirty="0"/>
              <a:t>Develop good teacher habits:  Take a drama course.</a:t>
            </a:r>
          </a:p>
          <a:p>
            <a:r>
              <a:rPr lang="en-US" dirty="0"/>
              <a:t>Plan and manage and develop routine</a:t>
            </a:r>
          </a:p>
          <a:p>
            <a:r>
              <a:rPr lang="en-US" dirty="0"/>
              <a:t>Use great children’s literature and go on field trips.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img1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45" y="2209800"/>
            <a:ext cx="2101273" cy="29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6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0"/>
            <a:ext cx="43434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Elementary Creative Drama Ideas</a:t>
            </a:r>
          </a:p>
        </p:txBody>
      </p:sp>
    </p:spTree>
    <p:extLst>
      <p:ext uri="{BB962C8B-B14F-4D97-AF65-F5344CB8AC3E}">
        <p14:creationId xmlns:p14="http://schemas.microsoft.com/office/powerpoint/2010/main" val="310210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 warm-ups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not a cup…</a:t>
            </a:r>
          </a:p>
          <a:p>
            <a:r>
              <a:rPr lang="en-US" dirty="0" smtClean="0"/>
              <a:t>Follow the leader improve—Bubble gum. </a:t>
            </a:r>
            <a:endParaRPr lang="en-US" dirty="0"/>
          </a:p>
          <a:p>
            <a:pPr lvl="0"/>
            <a:r>
              <a:rPr lang="en-US" dirty="0"/>
              <a:t>In My Grandma’s Suitcase…</a:t>
            </a:r>
          </a:p>
          <a:p>
            <a:pPr lvl="0"/>
            <a:r>
              <a:rPr lang="en-US" dirty="0"/>
              <a:t>Name Game:  “Ottawa, Alberta, Abbottsford, Dorval, London, Newcastle…”</a:t>
            </a:r>
          </a:p>
          <a:p>
            <a:pPr lvl="0"/>
            <a:r>
              <a:rPr lang="en-US" dirty="0"/>
              <a:t>Tongue Twisters **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90600"/>
          </a:xfrm>
        </p:spPr>
        <p:txBody>
          <a:bodyPr/>
          <a:lstStyle/>
          <a:p>
            <a:r>
              <a:rPr lang="en-US" dirty="0" smtClean="0"/>
              <a:t>Storytelling and story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7239000" cy="5059363"/>
          </a:xfrm>
        </p:spPr>
        <p:txBody>
          <a:bodyPr/>
          <a:lstStyle/>
          <a:p>
            <a:pPr lvl="0"/>
            <a:r>
              <a:rPr lang="en-US" dirty="0"/>
              <a:t>Finger plays for early </a:t>
            </a:r>
            <a:r>
              <a:rPr lang="en-US" dirty="0" smtClean="0"/>
              <a:t>primary.</a:t>
            </a:r>
          </a:p>
          <a:p>
            <a:pPr lvl="0"/>
            <a:r>
              <a:rPr lang="en-US" dirty="0" smtClean="0"/>
              <a:t>Storybook </a:t>
            </a:r>
            <a:r>
              <a:rPr lang="en-US" dirty="0"/>
              <a:t>Theatre – dramatizing a story **</a:t>
            </a:r>
          </a:p>
          <a:p>
            <a:pPr lvl="0"/>
            <a:r>
              <a:rPr lang="en-US" dirty="0"/>
              <a:t>Picture prompt – invent a story prompted by a picture *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 descr="cute_kids_cute_play-1440x900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33800"/>
            <a:ext cx="49987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2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umblr_lrxg9uH6WR1qee12to1_5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b="8319"/>
          <a:stretch>
            <a:fillRect/>
          </a:stretch>
        </p:blipFill>
        <p:spPr>
          <a:xfrm>
            <a:off x="0" y="1120897"/>
            <a:ext cx="9144000" cy="571700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EAB83-142E-1346-A596-7521F9FC617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82837"/>
      </p:ext>
    </p:extLst>
  </p:cSld>
  <p:clrMapOvr>
    <a:masterClrMapping/>
  </p:clrMapOvr>
</p:sld>
</file>

<file path=ppt/theme/theme1.xml><?xml version="1.0" encoding="utf-8"?>
<a:theme xmlns:a="http://schemas.openxmlformats.org/drawingml/2006/main" name="PED2140 Drama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PED2140 Drama.pot</Template>
  <TotalTime>1965</TotalTime>
  <Words>488</Words>
  <Application>Microsoft Macintosh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PED2140 Drama</vt:lpstr>
      <vt:lpstr>PED2140Drama</vt:lpstr>
      <vt:lpstr>Drama</vt:lpstr>
      <vt:lpstr>Dramatic Skills</vt:lpstr>
      <vt:lpstr>PowerPoint Presentation</vt:lpstr>
      <vt:lpstr>How to integrate drama</vt:lpstr>
      <vt:lpstr>Elementary Creative Drama Ideas</vt:lpstr>
      <vt:lpstr>Drama warm-ups</vt:lpstr>
      <vt:lpstr>Storytelling and story building</vt:lpstr>
      <vt:lpstr>PowerPoint Presentation</vt:lpstr>
      <vt:lpstr>Movement</vt:lpstr>
      <vt:lpstr>PowerPoint Presentation</vt:lpstr>
      <vt:lpstr>PowerPoint Presentation</vt:lpstr>
      <vt:lpstr>Staging</vt:lpstr>
      <vt:lpstr>Class tableau…</vt:lpstr>
      <vt:lpstr>Voice</vt:lpstr>
      <vt:lpstr>PowerPoint Presentation</vt:lpstr>
      <vt:lpstr>Improvisation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Brainy Betty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 People I</dc:title>
  <dc:creator>Nan Shastry</dc:creator>
  <cp:lastModifiedBy>Maria Robinson-Cseke</cp:lastModifiedBy>
  <cp:revision>43</cp:revision>
  <dcterms:created xsi:type="dcterms:W3CDTF">2005-04-29T17:30:01Z</dcterms:created>
  <dcterms:modified xsi:type="dcterms:W3CDTF">2015-02-10T13:46:39Z</dcterms:modified>
</cp:coreProperties>
</file>